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421" r:id="rId5"/>
    <p:sldId id="423" r:id="rId6"/>
    <p:sldId id="424" r:id="rId7"/>
    <p:sldId id="422" r:id="rId8"/>
    <p:sldId id="419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4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FD0740-8AB2-49C4-B87D-DE51FDBDCCFB}" type="doc">
      <dgm:prSet loTypeId="urn:microsoft.com/office/officeart/2005/8/layout/hList3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0D8D34E5-01E8-498E-9249-5A4A64A9EF81}">
      <dgm:prSet phldrT="[Text]"/>
      <dgm:spPr/>
      <dgm:t>
        <a:bodyPr/>
        <a:lstStyle/>
        <a:p>
          <a:r>
            <a:rPr lang="en-US" dirty="0"/>
            <a:t>Ministry Involves </a:t>
          </a:r>
        </a:p>
      </dgm:t>
    </dgm:pt>
    <dgm:pt modelId="{42325789-188C-430F-915B-2C059A20C200}" type="parTrans" cxnId="{B51D87B4-F819-43F2-8E6B-F933B32E9E8B}">
      <dgm:prSet/>
      <dgm:spPr/>
      <dgm:t>
        <a:bodyPr/>
        <a:lstStyle/>
        <a:p>
          <a:endParaRPr lang="en-US"/>
        </a:p>
      </dgm:t>
    </dgm:pt>
    <dgm:pt modelId="{B455D062-A1A6-4E54-AD5C-B391B50C378D}" type="sibTrans" cxnId="{B51D87B4-F819-43F2-8E6B-F933B32E9E8B}">
      <dgm:prSet/>
      <dgm:spPr/>
      <dgm:t>
        <a:bodyPr/>
        <a:lstStyle/>
        <a:p>
          <a:endParaRPr lang="en-US"/>
        </a:p>
      </dgm:t>
    </dgm:pt>
    <dgm:pt modelId="{467AC317-6E6B-42AF-B60F-F13A57BF0209}">
      <dgm:prSet phldrT="[Text]" custT="1"/>
      <dgm:spPr/>
      <dgm:t>
        <a:bodyPr/>
        <a:lstStyle/>
        <a:p>
          <a:r>
            <a:rPr lang="en-US" sz="2800" b="1" u="sng" dirty="0"/>
            <a:t>Management</a:t>
          </a:r>
        </a:p>
        <a:p>
          <a:r>
            <a:rPr lang="en-US" sz="2400" dirty="0"/>
            <a:t>Doing Things Right </a:t>
          </a:r>
        </a:p>
        <a:p>
          <a:r>
            <a:rPr lang="en-US" sz="2400" dirty="0"/>
            <a:t>Structures/Policies</a:t>
          </a:r>
        </a:p>
        <a:p>
          <a:r>
            <a:rPr lang="en-US" sz="2400" dirty="0"/>
            <a:t>Programs</a:t>
          </a:r>
        </a:p>
        <a:p>
          <a:r>
            <a:rPr lang="en-US" sz="2400" dirty="0"/>
            <a:t>Short Term</a:t>
          </a:r>
        </a:p>
        <a:p>
          <a:r>
            <a:rPr lang="en-US" sz="2400" dirty="0"/>
            <a:t>Internally Focused</a:t>
          </a:r>
        </a:p>
        <a:p>
          <a:r>
            <a:rPr lang="en-US" sz="2400" dirty="0"/>
            <a:t>Reactive </a:t>
          </a:r>
        </a:p>
        <a:p>
          <a:r>
            <a:rPr lang="en-US" sz="2400" dirty="0"/>
            <a:t>Compliance/Control  </a:t>
          </a:r>
        </a:p>
        <a:p>
          <a:r>
            <a:rPr lang="en-US" sz="2400" dirty="0"/>
            <a:t>Work </a:t>
          </a:r>
        </a:p>
        <a:p>
          <a:r>
            <a:rPr lang="en-US" sz="2400" dirty="0"/>
            <a:t>Skills</a:t>
          </a:r>
        </a:p>
      </dgm:t>
    </dgm:pt>
    <dgm:pt modelId="{3D0B9DFC-EA38-4D56-8332-B86D4087B334}" type="parTrans" cxnId="{C91AE722-BA0C-495E-8AC8-C85137144F25}">
      <dgm:prSet/>
      <dgm:spPr/>
      <dgm:t>
        <a:bodyPr/>
        <a:lstStyle/>
        <a:p>
          <a:endParaRPr lang="en-US"/>
        </a:p>
      </dgm:t>
    </dgm:pt>
    <dgm:pt modelId="{2A3FB672-2BB5-4C76-9FF8-4BA1AE394CB8}" type="sibTrans" cxnId="{C91AE722-BA0C-495E-8AC8-C85137144F25}">
      <dgm:prSet/>
      <dgm:spPr/>
      <dgm:t>
        <a:bodyPr/>
        <a:lstStyle/>
        <a:p>
          <a:endParaRPr lang="en-US"/>
        </a:p>
      </dgm:t>
    </dgm:pt>
    <dgm:pt modelId="{1CE5AF13-1130-4EAE-9C48-9D53AA8F5598}">
      <dgm:prSet phldrT="[Text]" custT="1"/>
      <dgm:spPr/>
      <dgm:t>
        <a:bodyPr/>
        <a:lstStyle/>
        <a:p>
          <a:r>
            <a:rPr lang="en-US" sz="2800" b="1" u="sng" dirty="0"/>
            <a:t>Leadership</a:t>
          </a:r>
        </a:p>
        <a:p>
          <a:r>
            <a:rPr lang="en-US" sz="2400" dirty="0"/>
            <a:t>Doing the Right Thing  </a:t>
          </a:r>
        </a:p>
        <a:p>
          <a:r>
            <a:rPr lang="en-US" sz="2400" dirty="0"/>
            <a:t>Focused on People</a:t>
          </a:r>
        </a:p>
        <a:p>
          <a:r>
            <a:rPr lang="en-US" sz="2400" dirty="0"/>
            <a:t>Long Term </a:t>
          </a:r>
        </a:p>
        <a:p>
          <a:r>
            <a:rPr lang="en-US" sz="2400" dirty="0"/>
            <a:t>Externally Focused</a:t>
          </a:r>
        </a:p>
        <a:p>
          <a:r>
            <a:rPr lang="en-US" sz="2400" dirty="0"/>
            <a:t>Proactive </a:t>
          </a:r>
        </a:p>
        <a:p>
          <a:r>
            <a:rPr lang="en-US" sz="2400" dirty="0"/>
            <a:t>Commitment/Trust</a:t>
          </a:r>
        </a:p>
        <a:p>
          <a:r>
            <a:rPr lang="en-US" sz="2400" dirty="0"/>
            <a:t>Purpose</a:t>
          </a:r>
        </a:p>
        <a:p>
          <a:r>
            <a:rPr lang="en-US" sz="2400" dirty="0"/>
            <a:t>Gifts</a:t>
          </a:r>
        </a:p>
      </dgm:t>
    </dgm:pt>
    <dgm:pt modelId="{6B6F727D-2061-40A7-93B2-C0312116E59E}" type="parTrans" cxnId="{B96D20D1-251D-4F32-97D1-1AC3B2EE69BC}">
      <dgm:prSet/>
      <dgm:spPr/>
      <dgm:t>
        <a:bodyPr/>
        <a:lstStyle/>
        <a:p>
          <a:endParaRPr lang="en-US"/>
        </a:p>
      </dgm:t>
    </dgm:pt>
    <dgm:pt modelId="{F6B43A49-9F46-4567-A1BF-AA1DEF66C19C}" type="sibTrans" cxnId="{B96D20D1-251D-4F32-97D1-1AC3B2EE69BC}">
      <dgm:prSet/>
      <dgm:spPr/>
      <dgm:t>
        <a:bodyPr/>
        <a:lstStyle/>
        <a:p>
          <a:endParaRPr lang="en-US"/>
        </a:p>
      </dgm:t>
    </dgm:pt>
    <dgm:pt modelId="{61DA551B-69F1-4726-8884-068253EE01E9}">
      <dgm:prSet phldrT="[Text]" custT="1"/>
      <dgm:spPr/>
      <dgm:t>
        <a:bodyPr/>
        <a:lstStyle/>
        <a:p>
          <a:r>
            <a:rPr lang="en-US" sz="2800" b="1" u="sng" dirty="0"/>
            <a:t>Governance</a:t>
          </a:r>
        </a:p>
        <a:p>
          <a:r>
            <a:rPr lang="en-US" sz="2400" dirty="0"/>
            <a:t>Mission Centered</a:t>
          </a:r>
        </a:p>
        <a:p>
          <a:r>
            <a:rPr lang="en-US" sz="2400" dirty="0"/>
            <a:t>Discerning God’s Will/Common Good</a:t>
          </a:r>
        </a:p>
        <a:p>
          <a:r>
            <a:rPr lang="en-US" sz="2400" dirty="0"/>
            <a:t>Bears Fruit</a:t>
          </a:r>
        </a:p>
        <a:p>
          <a:r>
            <a:rPr lang="en-US" sz="2400" dirty="0"/>
            <a:t>Ministering to God’s people</a:t>
          </a:r>
        </a:p>
        <a:p>
          <a:r>
            <a:rPr lang="en-US" sz="2400" dirty="0"/>
            <a:t>Eternal Rewards</a:t>
          </a:r>
        </a:p>
        <a:p>
          <a:r>
            <a:rPr lang="en-US" sz="2400" dirty="0"/>
            <a:t>Holy Spirit/Vocation </a:t>
          </a:r>
        </a:p>
        <a:p>
          <a:r>
            <a:rPr lang="en-US" sz="2400" dirty="0" err="1"/>
            <a:t>Charisms</a:t>
          </a:r>
          <a:endParaRPr lang="en-US" sz="2400" dirty="0"/>
        </a:p>
      </dgm:t>
    </dgm:pt>
    <dgm:pt modelId="{32F8FD03-AC08-4A23-863C-A58AA352FFA1}" type="parTrans" cxnId="{7EC93592-0B3A-4698-8932-9E7C6A214AD7}">
      <dgm:prSet/>
      <dgm:spPr/>
      <dgm:t>
        <a:bodyPr/>
        <a:lstStyle/>
        <a:p>
          <a:endParaRPr lang="en-US"/>
        </a:p>
      </dgm:t>
    </dgm:pt>
    <dgm:pt modelId="{179831DB-21FB-4EC4-8761-1CA55E95B6EF}" type="sibTrans" cxnId="{7EC93592-0B3A-4698-8932-9E7C6A214AD7}">
      <dgm:prSet/>
      <dgm:spPr/>
      <dgm:t>
        <a:bodyPr/>
        <a:lstStyle/>
        <a:p>
          <a:endParaRPr lang="en-US"/>
        </a:p>
      </dgm:t>
    </dgm:pt>
    <dgm:pt modelId="{D81CB696-3C96-40E5-AE18-9914A0E8D309}" type="pres">
      <dgm:prSet presAssocID="{0DFD0740-8AB2-49C4-B87D-DE51FDBDCCF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53278E-1240-4F74-BDAE-B1405D0CD739}" type="pres">
      <dgm:prSet presAssocID="{0D8D34E5-01E8-498E-9249-5A4A64A9EF81}" presName="roof" presStyleLbl="dkBgShp" presStyleIdx="0" presStyleCnt="2"/>
      <dgm:spPr/>
      <dgm:t>
        <a:bodyPr/>
        <a:lstStyle/>
        <a:p>
          <a:endParaRPr lang="en-US"/>
        </a:p>
      </dgm:t>
    </dgm:pt>
    <dgm:pt modelId="{B2069FF4-6727-43B1-85B6-BCBD5267535F}" type="pres">
      <dgm:prSet presAssocID="{0D8D34E5-01E8-498E-9249-5A4A64A9EF81}" presName="pillars" presStyleCnt="0"/>
      <dgm:spPr/>
    </dgm:pt>
    <dgm:pt modelId="{CD611D75-6AA0-4605-B533-0A158F05838B}" type="pres">
      <dgm:prSet presAssocID="{0D8D34E5-01E8-498E-9249-5A4A64A9EF81}" presName="pillar1" presStyleLbl="node1" presStyleIdx="0" presStyleCnt="3" custScaleX="108632" custScaleY="125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6E7B4-AD56-40DD-9B08-B8CCEC84FC26}" type="pres">
      <dgm:prSet presAssocID="{1CE5AF13-1130-4EAE-9C48-9D53AA8F5598}" presName="pillarX" presStyleLbl="node1" presStyleIdx="1" presStyleCnt="3" custScaleY="125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D71ED-C2D3-4DD3-A0F6-3A845477746A}" type="pres">
      <dgm:prSet presAssocID="{61DA551B-69F1-4726-8884-068253EE01E9}" presName="pillarX" presStyleLbl="node1" presStyleIdx="2" presStyleCnt="3" custScaleX="129693" custScaleY="124753" custLinFactNeighborX="49" custLinFactNeighborY="9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C9CBF-08ED-4738-B3DD-051316ABB4F7}" type="pres">
      <dgm:prSet presAssocID="{0D8D34E5-01E8-498E-9249-5A4A64A9EF81}" presName="base" presStyleLbl="dkBgShp" presStyleIdx="1" presStyleCnt="2" custFlipVert="0" custFlipHor="1" custScaleY="39262" custLinFactY="18443" custLinFactNeighborY="100000"/>
      <dgm:spPr/>
    </dgm:pt>
  </dgm:ptLst>
  <dgm:cxnLst>
    <dgm:cxn modelId="{2098A7A6-6E0D-4C8D-84C0-7E93E1535D73}" type="presOf" srcId="{1CE5AF13-1130-4EAE-9C48-9D53AA8F5598}" destId="{1FE6E7B4-AD56-40DD-9B08-B8CCEC84FC26}" srcOrd="0" destOrd="0" presId="urn:microsoft.com/office/officeart/2005/8/layout/hList3"/>
    <dgm:cxn modelId="{7EC93592-0B3A-4698-8932-9E7C6A214AD7}" srcId="{0D8D34E5-01E8-498E-9249-5A4A64A9EF81}" destId="{61DA551B-69F1-4726-8884-068253EE01E9}" srcOrd="2" destOrd="0" parTransId="{32F8FD03-AC08-4A23-863C-A58AA352FFA1}" sibTransId="{179831DB-21FB-4EC4-8761-1CA55E95B6EF}"/>
    <dgm:cxn modelId="{B96D20D1-251D-4F32-97D1-1AC3B2EE69BC}" srcId="{0D8D34E5-01E8-498E-9249-5A4A64A9EF81}" destId="{1CE5AF13-1130-4EAE-9C48-9D53AA8F5598}" srcOrd="1" destOrd="0" parTransId="{6B6F727D-2061-40A7-93B2-C0312116E59E}" sibTransId="{F6B43A49-9F46-4567-A1BF-AA1DEF66C19C}"/>
    <dgm:cxn modelId="{694B73EA-A305-4D34-B8C2-9690E08318C6}" type="presOf" srcId="{0D8D34E5-01E8-498E-9249-5A4A64A9EF81}" destId="{F753278E-1240-4F74-BDAE-B1405D0CD739}" srcOrd="0" destOrd="0" presId="urn:microsoft.com/office/officeart/2005/8/layout/hList3"/>
    <dgm:cxn modelId="{C91AE722-BA0C-495E-8AC8-C85137144F25}" srcId="{0D8D34E5-01E8-498E-9249-5A4A64A9EF81}" destId="{467AC317-6E6B-42AF-B60F-F13A57BF0209}" srcOrd="0" destOrd="0" parTransId="{3D0B9DFC-EA38-4D56-8332-B86D4087B334}" sibTransId="{2A3FB672-2BB5-4C76-9FF8-4BA1AE394CB8}"/>
    <dgm:cxn modelId="{083E63DE-67D2-465C-A7EC-648129335FDF}" type="presOf" srcId="{61DA551B-69F1-4726-8884-068253EE01E9}" destId="{523D71ED-C2D3-4DD3-A0F6-3A845477746A}" srcOrd="0" destOrd="0" presId="urn:microsoft.com/office/officeart/2005/8/layout/hList3"/>
    <dgm:cxn modelId="{B51D87B4-F819-43F2-8E6B-F933B32E9E8B}" srcId="{0DFD0740-8AB2-49C4-B87D-DE51FDBDCCFB}" destId="{0D8D34E5-01E8-498E-9249-5A4A64A9EF81}" srcOrd="0" destOrd="0" parTransId="{42325789-188C-430F-915B-2C059A20C200}" sibTransId="{B455D062-A1A6-4E54-AD5C-B391B50C378D}"/>
    <dgm:cxn modelId="{C39E81D8-8ABB-4612-B250-0B47307AA2EB}" type="presOf" srcId="{0DFD0740-8AB2-49C4-B87D-DE51FDBDCCFB}" destId="{D81CB696-3C96-40E5-AE18-9914A0E8D309}" srcOrd="0" destOrd="0" presId="urn:microsoft.com/office/officeart/2005/8/layout/hList3"/>
    <dgm:cxn modelId="{E4C475E5-DE9F-4C54-9EC2-C56073A88918}" type="presOf" srcId="{467AC317-6E6B-42AF-B60F-F13A57BF0209}" destId="{CD611D75-6AA0-4605-B533-0A158F05838B}" srcOrd="0" destOrd="0" presId="urn:microsoft.com/office/officeart/2005/8/layout/hList3"/>
    <dgm:cxn modelId="{3BE20AA7-E6ED-4215-B2CF-5FA640210D20}" type="presParOf" srcId="{D81CB696-3C96-40E5-AE18-9914A0E8D309}" destId="{F753278E-1240-4F74-BDAE-B1405D0CD739}" srcOrd="0" destOrd="0" presId="urn:microsoft.com/office/officeart/2005/8/layout/hList3"/>
    <dgm:cxn modelId="{4A5418D3-1F0A-4D49-A191-6A7F2E7406F3}" type="presParOf" srcId="{D81CB696-3C96-40E5-AE18-9914A0E8D309}" destId="{B2069FF4-6727-43B1-85B6-BCBD5267535F}" srcOrd="1" destOrd="0" presId="urn:microsoft.com/office/officeart/2005/8/layout/hList3"/>
    <dgm:cxn modelId="{0E511D8E-8669-48B7-BE24-0A998F083C59}" type="presParOf" srcId="{B2069FF4-6727-43B1-85B6-BCBD5267535F}" destId="{CD611D75-6AA0-4605-B533-0A158F05838B}" srcOrd="0" destOrd="0" presId="urn:microsoft.com/office/officeart/2005/8/layout/hList3"/>
    <dgm:cxn modelId="{FDE02A1B-4971-4067-A0A5-7CDD43CA14A8}" type="presParOf" srcId="{B2069FF4-6727-43B1-85B6-BCBD5267535F}" destId="{1FE6E7B4-AD56-40DD-9B08-B8CCEC84FC26}" srcOrd="1" destOrd="0" presId="urn:microsoft.com/office/officeart/2005/8/layout/hList3"/>
    <dgm:cxn modelId="{166307F2-9953-427A-BE0A-9E254B3B8CA6}" type="presParOf" srcId="{B2069FF4-6727-43B1-85B6-BCBD5267535F}" destId="{523D71ED-C2D3-4DD3-A0F6-3A845477746A}" srcOrd="2" destOrd="0" presId="urn:microsoft.com/office/officeart/2005/8/layout/hList3"/>
    <dgm:cxn modelId="{0F24B041-EBF0-4B73-9560-7F0FE31596A5}" type="presParOf" srcId="{D81CB696-3C96-40E5-AE18-9914A0E8D309}" destId="{215C9CBF-08ED-4738-B3DD-051316ABB4F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53278E-1240-4F74-BDAE-B1405D0CD739}">
      <dsp:nvSpPr>
        <dsp:cNvPr id="0" name=""/>
        <dsp:cNvSpPr/>
      </dsp:nvSpPr>
      <dsp:spPr>
        <a:xfrm>
          <a:off x="0" y="-37060"/>
          <a:ext cx="11229975" cy="197967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/>
            <a:t>Ministry Involves </a:t>
          </a:r>
        </a:p>
      </dsp:txBody>
      <dsp:txXfrm>
        <a:off x="0" y="-37060"/>
        <a:ext cx="11229975" cy="1979676"/>
      </dsp:txXfrm>
    </dsp:sp>
    <dsp:sp modelId="{CD611D75-6AA0-4605-B533-0A158F05838B}">
      <dsp:nvSpPr>
        <dsp:cNvPr id="0" name=""/>
        <dsp:cNvSpPr/>
      </dsp:nvSpPr>
      <dsp:spPr>
        <a:xfrm>
          <a:off x="3108" y="1417317"/>
          <a:ext cx="3603810" cy="52079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u="sng" kern="1200" dirty="0"/>
            <a:t>Management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Doing Things Right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Structures/Policies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Programs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Short Term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Internally Focused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Reactive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Compliance/Control 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Work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Skills</a:t>
          </a:r>
        </a:p>
      </dsp:txBody>
      <dsp:txXfrm>
        <a:off x="3108" y="1417317"/>
        <a:ext cx="3603810" cy="5207915"/>
      </dsp:txXfrm>
    </dsp:sp>
    <dsp:sp modelId="{1FE6E7B4-AD56-40DD-9B08-B8CCEC84FC26}">
      <dsp:nvSpPr>
        <dsp:cNvPr id="0" name=""/>
        <dsp:cNvSpPr/>
      </dsp:nvSpPr>
      <dsp:spPr>
        <a:xfrm>
          <a:off x="3606919" y="1406571"/>
          <a:ext cx="3317448" cy="52294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u="sng" kern="1200" dirty="0"/>
            <a:t>Leadership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Doing the Right Thing 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Focused on People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Long Term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Externally Focused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Proactive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Commitment/Trust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Purpose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Gifts</a:t>
          </a:r>
        </a:p>
      </dsp:txBody>
      <dsp:txXfrm>
        <a:off x="3606919" y="1406571"/>
        <a:ext cx="3317448" cy="5229409"/>
      </dsp:txXfrm>
    </dsp:sp>
    <dsp:sp modelId="{523D71ED-C2D3-4DD3-A0F6-3A845477746A}">
      <dsp:nvSpPr>
        <dsp:cNvPr id="0" name=""/>
        <dsp:cNvSpPr/>
      </dsp:nvSpPr>
      <dsp:spPr>
        <a:xfrm>
          <a:off x="6925993" y="1428085"/>
          <a:ext cx="4302498" cy="5186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u="sng" kern="1200" dirty="0"/>
            <a:t>Governance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Mission Centered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Discerning God’s Will/Common Good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Bears Fruit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Ministering to God’s people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Eternal Rewards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Holy Spirit/Vocation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Charisms</a:t>
          </a:r>
          <a:endParaRPr lang="en-US" sz="2400" kern="1200" dirty="0"/>
        </a:p>
      </dsp:txBody>
      <dsp:txXfrm>
        <a:off x="6925993" y="1428085"/>
        <a:ext cx="4302498" cy="5186380"/>
      </dsp:txXfrm>
    </dsp:sp>
    <dsp:sp modelId="{215C9CBF-08ED-4738-B3DD-051316ABB4F7}">
      <dsp:nvSpPr>
        <dsp:cNvPr id="0" name=""/>
        <dsp:cNvSpPr/>
      </dsp:nvSpPr>
      <dsp:spPr>
        <a:xfrm flipH="1">
          <a:off x="0" y="6417559"/>
          <a:ext cx="11229975" cy="18136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3B86-2DB6-4D40-B884-C51FDB5B4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B1A3A-D2DC-4734-BE8B-2C9AA5E6D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A8F7E-3F7D-4BC7-BC1B-F0CABD06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3D82C-D28E-4918-8FAC-44DF8582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920A9-F349-4136-864C-5872D870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C770-8D69-43F7-9CC4-4A23D37F4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A7DBD-A06C-4CF6-89CE-326FC72BC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F66E2-85F1-416E-86CC-023178D5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64F59-0C43-4B9A-9FCA-30BB408ED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60C99-A19D-4268-89EE-878640411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9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09CAFD-4E9C-424F-8D62-CFB3F7B931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C0A781-9658-4E2B-BCCF-F4AEBFE26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09A95-B21A-431E-98BA-41B92033F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B52F7-7BC2-457C-A840-A5883E6FA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EAE8E-2C5E-4DC3-80BE-F65772F9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2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2632-DDC3-4FEE-8E90-D7F9FDF34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B6A6B-7C12-470E-AC40-8C16EA0BB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21C07-C2CA-4B48-8F4F-03878B506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E05A4-FD03-49E5-A505-8DBE4F5D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2609D-C93B-4143-9A0E-AC16D626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7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9F08-FC3B-4E59-AD0D-F35056D22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064B9-1C0E-491B-B507-D80323125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8167C-08F3-4CC5-BF12-015CDE9D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905C2-F4FA-422D-A51C-04BDF97C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7E9AE-A8F5-4022-8EEC-08DDDFEDF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3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8C3A-911F-4704-8CAD-D0D198D0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09D-6656-4DE4-8EB9-F128D2816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58732-7750-4E54-8CEB-F764B1A88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1B09C-09E9-4038-A3DC-22CCFC90D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C80B7-3EA2-41EC-AE79-73D0F782D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A9D42-A905-4EAC-85DF-2C3301F9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5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6362E-25EC-49E9-BEF9-418EC5E99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529B2-7C64-4DC1-8E72-2E5150BE1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8B364-96D2-435C-8E95-D0F183F54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9FA9D-72FC-4D79-A928-B9446AD26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7F9A1-3D1D-49D5-B3BB-FF851AAC3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3BE66B-63F3-47D1-94EA-445F8E32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A9426F-A2EA-4FDA-8DC0-D25FDC713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F17FD8-A5C1-4BB2-99A2-2DFEC841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23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F230F-684A-43C4-998D-9E50DDCCC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BE7B2-2821-42F6-80B0-59F8558A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7F5C2F-CE61-4825-B708-8674C137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A1EDF-9751-42FF-B90B-E978B568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7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8F094E-42A1-479B-AE51-4E7C8D219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4C487D-ED8B-4D87-8C50-0282F921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6E379-BEEE-4DF7-B6A9-EA85E84C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C296-AE32-418C-B331-58A082A8A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6646D-BDC8-4894-A5FE-48A56195F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31BF7-BE15-44D2-81D3-C7B8E1EE5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A372C-D707-4E8A-B563-D7CB4E4C4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719EA-71F0-4187-9F31-A1729592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A4E07-10C3-421D-8353-DF758695B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309E0-6431-422C-AD46-43742ABDB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6D8265-84F0-4F32-898F-E6DCD7C92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F3DEE0-2CA7-4F70-99AC-5AF8E4E01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9A6D8-ABB3-435B-B243-F2BDF5C9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8D87B-235B-4DF7-A992-CC2D56AD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D0029-6519-48AB-8DDA-0EEA3D76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1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7ED573-7AA6-4B66-B2BE-243D5E89C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7E158A-B7EE-4EEC-964E-C21FB94D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9DAF0-FD3E-4DBC-8F32-DBF121FDD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B4EA-53EF-4FF9-8FBA-F15D794B9F6D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E4777-D04E-49D4-AB5C-3ABD458E1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8D3CB-4917-41BC-AB08-AF64A7E23B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8023B-5C6C-4A53-AAFB-EFBE96282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5FC7A2-37DA-4CD6-81D3-5E109BEDD3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10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The Process of Discipleship and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228690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058274"/>
              </p:ext>
            </p:extLst>
          </p:nvPr>
        </p:nvGraphicFramePr>
        <p:xfrm>
          <a:off x="0" y="95355"/>
          <a:ext cx="12032479" cy="667483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8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14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Green</a:t>
                      </a:r>
                      <a:r>
                        <a:rPr lang="en-US" sz="1600" baseline="0">
                          <a:effectLst/>
                        </a:rPr>
                        <a:t> Bay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Discover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Worship</a:t>
                      </a:r>
                      <a:r>
                        <a:rPr lang="en-US" sz="1600" baseline="0">
                          <a:effectLst/>
                        </a:rPr>
                        <a:t>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Stage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Pre-Evangelization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Evangelization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Missionary 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Pope Francis Emphasis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Accompaniment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7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Diocesan Values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Connect to Inspire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Embrace Hearts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Explore Potential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(personally)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(communally)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Nurture Life and Growth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7637247"/>
                  </a:ext>
                </a:extLst>
              </a:tr>
              <a:tr h="3503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Methodology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Relationship Building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Questions and Answers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Hospitality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 Opportunities (personal)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Financial Management Classes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Parenting Classes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Proclamation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 with Christ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Apologetics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Witness/Testimony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Gift Inventories/Charism Discernment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Catechesis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(Initial/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Post-Baptismal/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Continuing)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Charism</a:t>
                      </a:r>
                      <a:r>
                        <a:rPr lang="en-US" sz="1600" dirty="0">
                          <a:effectLst/>
                        </a:rPr>
                        <a:t> Discernment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Sacramental/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Liturgical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formation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Apostolic Leadership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</a:t>
                      </a:r>
                      <a:r>
                        <a:rPr lang="en-US" sz="1600" baseline="0" dirty="0">
                          <a:effectLst/>
                        </a:rPr>
                        <a:t> (transformation of communal life)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Scripture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Come and See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Remain United With Me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Go and Make Disciples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Arrow: Down 1"/>
          <p:cNvSpPr/>
          <p:nvPr/>
        </p:nvSpPr>
        <p:spPr>
          <a:xfrm>
            <a:off x="4365692" y="5746198"/>
            <a:ext cx="254000" cy="555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Arrow: Down 2"/>
          <p:cNvSpPr/>
          <p:nvPr/>
        </p:nvSpPr>
        <p:spPr>
          <a:xfrm>
            <a:off x="7375060" y="5741011"/>
            <a:ext cx="252412" cy="555625"/>
          </a:xfrm>
          <a:prstGeom prst="down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43439" y="5451111"/>
            <a:ext cx="1098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Palatino Linotype" panose="02040502050505030304" pitchFamily="18" charset="0"/>
              </a:rPr>
              <a:t>Conversion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14345" y="5433234"/>
            <a:ext cx="1678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Palatino Linotype" panose="02040502050505030304" pitchFamily="18" charset="0"/>
              </a:rPr>
              <a:t>Fruitful Catechesis</a:t>
            </a:r>
          </a:p>
        </p:txBody>
      </p:sp>
    </p:spTree>
    <p:extLst>
      <p:ext uri="{BB962C8B-B14F-4D97-AF65-F5344CB8AC3E}">
        <p14:creationId xmlns:p14="http://schemas.microsoft.com/office/powerpoint/2010/main" val="272906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48297"/>
              </p:ext>
            </p:extLst>
          </p:nvPr>
        </p:nvGraphicFramePr>
        <p:xfrm>
          <a:off x="244079" y="95355"/>
          <a:ext cx="11703841" cy="66054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40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0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18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Green</a:t>
                      </a:r>
                      <a:r>
                        <a:rPr lang="en-US" sz="1600" baseline="0" dirty="0">
                          <a:effectLst/>
                        </a:rPr>
                        <a:t> Bay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Discover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Worship</a:t>
                      </a:r>
                      <a:r>
                        <a:rPr lang="en-US" sz="1600" baseline="0" dirty="0">
                          <a:effectLst/>
                        </a:rPr>
                        <a:t>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Stage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Pre-Evangelization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Evangelization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Missionary 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Pope Francis Emphasis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Accompaniment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Diocesan Values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Connect to Inspire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Embrace Hearts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Explore Potential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(personally)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(communally)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Nurture Life and Growth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7637247"/>
                  </a:ext>
                </a:extLst>
              </a:tr>
              <a:tr h="2509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Methodology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Relationship Building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Questions and Answers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Hospitality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 Opportunities (personal)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Proclamation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 with Christ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Apologetics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Witness/Testimony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Gift Inventories/Charism Discernment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Catechesis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(Initial/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Post-Baptismal/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Continuing)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Charism</a:t>
                      </a:r>
                      <a:r>
                        <a:rPr lang="en-US" sz="1600" dirty="0">
                          <a:effectLst/>
                        </a:rPr>
                        <a:t> Discernment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Sacramental/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Liturgical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formation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Apostolic Leadership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</a:t>
                      </a:r>
                      <a:r>
                        <a:rPr lang="en-US" sz="1600" baseline="0" dirty="0">
                          <a:effectLst/>
                        </a:rPr>
                        <a:t> (transformation of communal life)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Scripture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Come and See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Remain United With Me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Go and Make Disciples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Team Formation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Forming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Storming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Norming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Performing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2083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07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432814"/>
              </p:ext>
            </p:extLst>
          </p:nvPr>
        </p:nvGraphicFramePr>
        <p:xfrm>
          <a:off x="244079" y="95355"/>
          <a:ext cx="11703841" cy="66054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40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0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18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Green</a:t>
                      </a:r>
                      <a:r>
                        <a:rPr lang="en-US" sz="1600" baseline="0" dirty="0">
                          <a:effectLst/>
                        </a:rPr>
                        <a:t> Bay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Discover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Worship</a:t>
                      </a:r>
                      <a:r>
                        <a:rPr lang="en-US" sz="1600" baseline="0" dirty="0">
                          <a:effectLst/>
                        </a:rPr>
                        <a:t>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Stage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Pre-Evangelization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Evangelization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Missionary 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Pope Francis Emphasis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Accompaniment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Diocesan Values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Connect to Inspire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Embrace Hearts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Explore Potential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(personally)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(communally)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Nurture Life and Growth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7637247"/>
                  </a:ext>
                </a:extLst>
              </a:tr>
              <a:tr h="2509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Methodology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Relationship Building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Questions and Answers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Hospitality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 Opportunities (personal)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Proclamation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 with Christ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Apologetics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Witness/Testimony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Gift Inventories/Discernment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Catechesis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(Initial/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Post-Baptismal/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Continuing)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Charism</a:t>
                      </a:r>
                      <a:r>
                        <a:rPr lang="en-US" sz="1600" dirty="0">
                          <a:effectLst/>
                        </a:rPr>
                        <a:t> Discernment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Sacramental/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Liturgical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formation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Apostolic Leadership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</a:t>
                      </a:r>
                      <a:r>
                        <a:rPr lang="en-US" sz="1600" baseline="0" dirty="0">
                          <a:effectLst/>
                        </a:rPr>
                        <a:t> (transformation of communal life)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Scripture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Come and See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Remain United With Me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Go and Make Disciples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5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Thresholds</a:t>
                      </a:r>
                      <a:r>
                        <a:rPr lang="en-US" sz="1600" baseline="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 of Conversion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Initial</a:t>
                      </a:r>
                      <a:r>
                        <a:rPr lang="en-US" sz="1400" baseline="0" dirty="0"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Trust</a:t>
                      </a:r>
                      <a:r>
                        <a:rPr lang="en-US" sz="1400" baseline="0" dirty="0">
                          <a:effectLst/>
                          <a:latin typeface="Palatino Linotype" panose="02040502050505030304" pitchFamily="18" charset="0"/>
                          <a:ea typeface="+mn-ea"/>
                          <a:cs typeface="Times New Roman"/>
                        </a:rPr>
                        <a:t>, Curiosity,</a:t>
                      </a:r>
                      <a:endParaRPr lang="en-US" sz="1400" baseline="0" dirty="0"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Palatino Linotype" panose="02040502050505030304" pitchFamily="18" charset="0"/>
                          <a:ea typeface="+mn-ea"/>
                          <a:cs typeface="Times New Roman"/>
                        </a:rPr>
                        <a:t>Openness,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Seeking, (from passive to active), “Dropping the Net”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Discipleship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Missionary</a:t>
                      </a:r>
                      <a:r>
                        <a:rPr lang="en-US" sz="1600" baseline="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 Discipleship 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2083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732123"/>
              </p:ext>
            </p:extLst>
          </p:nvPr>
        </p:nvGraphicFramePr>
        <p:xfrm>
          <a:off x="0" y="188007"/>
          <a:ext cx="12192001" cy="626805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94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Stage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Pre-Evangelization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alatino Linotype" pitchFamily="18" charset="0"/>
                        </a:rPr>
                        <a:t>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alatino Linotype" pitchFamily="18" charset="0"/>
                        </a:rPr>
                        <a:t>Missionary 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5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Pope Francis Emphasis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Encounter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Palatino Linotype" pitchFamily="18" charset="0"/>
                        </a:rPr>
                        <a:t>Accompaniment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Community 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Mission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34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Methodology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Relationship Building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Questions and Answers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Healing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Hospitality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Service Opportunities (personal)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Proclamation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Encounter with Christ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New Apologetics 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Witness/Testimony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Gift </a:t>
                      </a:r>
                      <a:r>
                        <a:rPr lang="en-US" sz="1800" dirty="0" smtClean="0">
                          <a:effectLst/>
                          <a:latin typeface="Palatino Linotype" pitchFamily="18" charset="0"/>
                        </a:rPr>
                        <a:t>Inventories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effectLst/>
                          <a:latin typeface="Palatino Linotype" pitchFamily="18" charset="0"/>
                        </a:rPr>
                        <a:t>Discernment 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 smtClean="0">
                          <a:effectLst/>
                          <a:latin typeface="Palatino Linotype" pitchFamily="18" charset="0"/>
                        </a:rPr>
                        <a:t>Small</a:t>
                      </a:r>
                      <a:r>
                        <a:rPr lang="en-US" sz="1800" baseline="0" dirty="0" smtClean="0">
                          <a:effectLst/>
                          <a:latin typeface="Palatino Linotype" pitchFamily="18" charset="0"/>
                        </a:rPr>
                        <a:t> Faith Sharing</a:t>
                      </a:r>
                      <a:endParaRPr lang="en-US" sz="1800" dirty="0">
                        <a:effectLst/>
                        <a:latin typeface="Palatino Linotype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Catechesis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(Initial/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Post-Baptismal/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Continuing)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effectLst/>
                          <a:latin typeface="Palatino Linotype" pitchFamily="18" charset="0"/>
                        </a:rPr>
                        <a:t>Charism</a:t>
                      </a: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 Discernment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Sacramental/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Liturgical </a:t>
                      </a:r>
                      <a:r>
                        <a:rPr lang="en-US" sz="1600" dirty="0" smtClean="0">
                          <a:effectLst/>
                          <a:latin typeface="Palatino Linotype" pitchFamily="18" charset="0"/>
                        </a:rPr>
                        <a:t>Catechesis</a:t>
                      </a:r>
                      <a:endParaRPr lang="en-US" sz="1600" dirty="0">
                        <a:effectLst/>
                        <a:latin typeface="Palatino Linotype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Ongoing formation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Apostolic Leadership 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Palatino Linotype" pitchFamily="18" charset="0"/>
                        </a:rPr>
                        <a:t>Service</a:t>
                      </a:r>
                      <a:r>
                        <a:rPr lang="en-US" sz="1800" baseline="0" dirty="0">
                          <a:effectLst/>
                          <a:latin typeface="Palatino Linotype" pitchFamily="18" charset="0"/>
                        </a:rPr>
                        <a:t> (transformation of communal life</a:t>
                      </a:r>
                      <a:r>
                        <a:rPr lang="en-US" sz="1600" baseline="0" dirty="0">
                          <a:effectLst/>
                          <a:latin typeface="Palatino Linotype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Palatino Linotype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257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Scripture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Come and See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Follow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Remain United With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itchFamily="18" charset="0"/>
                        </a:rPr>
                        <a:t>Go and Make Disciples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37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493466"/>
              </p:ext>
            </p:extLst>
          </p:nvPr>
        </p:nvGraphicFramePr>
        <p:xfrm>
          <a:off x="244079" y="95355"/>
          <a:ext cx="11703841" cy="666436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340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0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6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Stage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Pre-Evangelization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Evangelization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Missionary 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Pope Francis Emphasis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Accompaniment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87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Methodology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Relationship Building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Questions and Answers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Hospitality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 Opportunities (personal)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Proclamation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 with Christ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Apologetics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Witness/Testimony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Gift Inventories/Discernment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Catechesis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(Initial/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Post-Baptismal/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Continuing)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Charism</a:t>
                      </a:r>
                      <a:r>
                        <a:rPr lang="en-US" sz="1600" dirty="0">
                          <a:effectLst/>
                        </a:rPr>
                        <a:t> Discernment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Sacramental/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Liturgical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formation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Apostolic Leadership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</a:t>
                      </a:r>
                      <a:r>
                        <a:rPr lang="en-US" sz="1600" baseline="0" dirty="0">
                          <a:effectLst/>
                        </a:rPr>
                        <a:t> (transformation of communal life)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Scripture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Come and See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Remain United With Me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Go and Make Disciples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64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Thresholds</a:t>
                      </a:r>
                      <a:r>
                        <a:rPr lang="en-US" sz="1600" baseline="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 of Conversion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Initial</a:t>
                      </a:r>
                      <a:r>
                        <a:rPr lang="en-US" sz="1400" baseline="0" dirty="0"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Trust</a:t>
                      </a:r>
                      <a:r>
                        <a:rPr lang="en-US" sz="1400" baseline="0" dirty="0">
                          <a:effectLst/>
                          <a:latin typeface="Palatino Linotype" panose="02040502050505030304" pitchFamily="18" charset="0"/>
                          <a:ea typeface="+mn-ea"/>
                          <a:cs typeface="Times New Roman"/>
                        </a:rPr>
                        <a:t>, Curiosity,</a:t>
                      </a:r>
                      <a:endParaRPr lang="en-US" sz="1400" baseline="0" dirty="0">
                        <a:effectLst/>
                        <a:latin typeface="Palatino Linotype" panose="02040502050505030304" pitchFamily="18" charset="0"/>
                        <a:ea typeface="+mn-ea"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Palatino Linotype" panose="02040502050505030304" pitchFamily="18" charset="0"/>
                          <a:ea typeface="+mn-ea"/>
                          <a:cs typeface="Times New Roman"/>
                        </a:rPr>
                        <a:t>Openness,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Seeking, (from passive to active), “Dropping the Net”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Discipleship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Missionary</a:t>
                      </a:r>
                      <a:r>
                        <a:rPr lang="en-US" sz="1600" baseline="0" dirty="0">
                          <a:effectLst/>
                          <a:latin typeface="Palatino Linotype" panose="02040502050505030304" pitchFamily="18" charset="0"/>
                          <a:ea typeface="Calibri"/>
                          <a:cs typeface="Times New Roman"/>
                        </a:rPr>
                        <a:t> Discipleship 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2083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19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93527"/>
              </p:ext>
            </p:extLst>
          </p:nvPr>
        </p:nvGraphicFramePr>
        <p:xfrm>
          <a:off x="0" y="95355"/>
          <a:ext cx="12032479" cy="667483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8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14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Green</a:t>
                      </a:r>
                      <a:r>
                        <a:rPr lang="en-US" sz="1600" baseline="0">
                          <a:effectLst/>
                        </a:rPr>
                        <a:t> Bay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Discover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Worship</a:t>
                      </a:r>
                      <a:r>
                        <a:rPr lang="en-US" sz="1600" baseline="0">
                          <a:effectLst/>
                        </a:rPr>
                        <a:t>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Share Jesus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Stage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Pre-Evangelization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Evangelization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Missionary Discipleship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Pope Francis Emphasis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Accompaniment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Community 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Mission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7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Diocesan Values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Connect to Inspire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Embrace Hearts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Explore Potential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(personally)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Empower to Act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(communally)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Nurture Life and Growth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7637247"/>
                  </a:ext>
                </a:extLst>
              </a:tr>
              <a:tr h="3503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Methodology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Relationship Building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Questions and Answers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Hospitality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 Opportunities (personal)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Financial Management Classes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Parenting Classes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Proclamation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Encounter with Christ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New Apologetics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Witness/Testimony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Gift Inventories/Charism Discernment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Catechesis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(Initial/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Post-Baptismal/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Continuing)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Charism</a:t>
                      </a:r>
                      <a:r>
                        <a:rPr lang="en-US" sz="1600" dirty="0">
                          <a:effectLst/>
                        </a:rPr>
                        <a:t> Discernment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Sacramental/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Liturgical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Ongoing formation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Apostolic Leadership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Service</a:t>
                      </a:r>
                      <a:r>
                        <a:rPr lang="en-US" sz="1600" baseline="0" dirty="0">
                          <a:effectLst/>
                        </a:rPr>
                        <a:t> (transformation of communal life)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Scripture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Come and See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Follow Me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Remain United With Me</a:t>
                      </a:r>
                      <a:endParaRPr lang="en-US" sz="160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Go and Make Disciples</a:t>
                      </a:r>
                      <a:endParaRPr lang="en-US" sz="1600" dirty="0">
                        <a:effectLst/>
                        <a:latin typeface="Palatino Linotype" panose="020405020505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Arrow: Down 1"/>
          <p:cNvSpPr/>
          <p:nvPr/>
        </p:nvSpPr>
        <p:spPr>
          <a:xfrm>
            <a:off x="4365692" y="5746198"/>
            <a:ext cx="254000" cy="555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Arrow: Down 2"/>
          <p:cNvSpPr/>
          <p:nvPr/>
        </p:nvSpPr>
        <p:spPr>
          <a:xfrm>
            <a:off x="7375060" y="5741011"/>
            <a:ext cx="252412" cy="555625"/>
          </a:xfrm>
          <a:prstGeom prst="down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43439" y="5451111"/>
            <a:ext cx="1098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Palatino Linotype" panose="02040502050505030304" pitchFamily="18" charset="0"/>
              </a:rPr>
              <a:t>Conversion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14345" y="5433234"/>
            <a:ext cx="1678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Palatino Linotype" panose="02040502050505030304" pitchFamily="18" charset="0"/>
              </a:rPr>
              <a:t>Fruitful Catechesis</a:t>
            </a:r>
          </a:p>
        </p:txBody>
      </p:sp>
    </p:spTree>
    <p:extLst>
      <p:ext uri="{BB962C8B-B14F-4D97-AF65-F5344CB8AC3E}">
        <p14:creationId xmlns:p14="http://schemas.microsoft.com/office/powerpoint/2010/main" val="193067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848851"/>
              </p:ext>
            </p:extLst>
          </p:nvPr>
        </p:nvGraphicFramePr>
        <p:xfrm>
          <a:off x="428625" y="0"/>
          <a:ext cx="11229975" cy="659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E4995-14CB-4F8D-BC8D-1A3714AE7C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16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718</Words>
  <Application>Microsoft Office PowerPoint</Application>
  <PresentationFormat>Widescreen</PresentationFormat>
  <Paragraphs>353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Palatino Linotype</vt:lpstr>
      <vt:lpstr>Times New Roman</vt:lpstr>
      <vt:lpstr>Office Theme</vt:lpstr>
      <vt:lpstr>The Process of Discipleship and Leadership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julianne Donlon</dc:creator>
  <cp:lastModifiedBy>John Gaffney</cp:lastModifiedBy>
  <cp:revision>16</cp:revision>
  <cp:lastPrinted>2018-07-25T19:39:16Z</cp:lastPrinted>
  <dcterms:created xsi:type="dcterms:W3CDTF">2018-06-01T15:48:29Z</dcterms:created>
  <dcterms:modified xsi:type="dcterms:W3CDTF">2019-02-20T20:40:12Z</dcterms:modified>
</cp:coreProperties>
</file>